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"/>
  </p:notesMasterIdLst>
  <p:sldIdLst>
    <p:sldId id="261" r:id="rId2"/>
    <p:sldId id="258" r:id="rId3"/>
    <p:sldId id="260" r:id="rId4"/>
    <p:sldId id="262" r:id="rId5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F12B2B89-207C-419E-95B3-43A651097629}">
          <p14:sldIdLst>
            <p14:sldId id="261"/>
            <p14:sldId id="258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CE"/>
    <a:srgbClr val="CCE7FA"/>
    <a:srgbClr val="FF99CC"/>
    <a:srgbClr val="F3D5EF"/>
    <a:srgbClr val="F3EEE7"/>
    <a:srgbClr val="DF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9" autoAdjust="0"/>
    <p:restoredTop sz="88869" autoAdjust="0"/>
  </p:normalViewPr>
  <p:slideViewPr>
    <p:cSldViewPr>
      <p:cViewPr>
        <p:scale>
          <a:sx n="90" d="100"/>
          <a:sy n="90" d="100"/>
        </p:scale>
        <p:origin x="1824" y="-109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8FA33C4-2E4A-42C7-A603-15FF2D77708B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52D495B-CF87-4FEC-A479-D0824DBBF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8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D495B-CF87-4FEC-A479-D0824DBBFD4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7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5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2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16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57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70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72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5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5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2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3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03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9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3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5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BD7B-141D-4957-95C2-556F5A888625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74C93-A31E-4B05-8235-58FEE25E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hdphoto" Target="../media/hdphoto3.wdp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../../Local%20Settings/Temporary%20Internet%20Files/Content.IE5/Local%20Settings/Temp/Bunsyo/&#12497;&#12531;&#12501;&#12539;&#22320;&#22259;(21&#24180;&#24230;&#29256;).x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ARTS\MEMO\MEMO_1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0" y="325404"/>
            <a:ext cx="6512774" cy="31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PARTS\MEMO\MEMO_2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7C9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" y="7702599"/>
            <a:ext cx="6817569" cy="21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3338" y="7995338"/>
            <a:ext cx="5904656" cy="1896178"/>
          </a:xfrm>
        </p:spPr>
        <p:txBody>
          <a:bodyPr anchor="t"/>
          <a:lstStyle/>
          <a:p>
            <a:r>
              <a:rPr kumimoji="1" lang="ja-JP" altLang="en-US" sz="2400" b="1" dirty="0">
                <a:solidFill>
                  <a:schemeClr val="tx1"/>
                </a:solidFill>
                <a:effectLst/>
              </a:rPr>
              <a:t>　</a:t>
            </a:r>
            <a:r>
              <a:rPr kumimoji="1" lang="ja-JP" altLang="en-US" sz="20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～「えんじょ・い」の由来～</a:t>
            </a:r>
            <a:br>
              <a:rPr kumimoji="1" lang="en-US" altLang="ja-JP" sz="20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</a:br>
            <a:br>
              <a:rPr kumimoji="1" lang="en-US" altLang="ja-JP" sz="20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ja-JP" sz="16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他者からの援助を受けながらも、人生を自分なりに</a:t>
            </a:r>
            <a:br>
              <a:rPr lang="en-US" altLang="ja-JP" sz="16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ja-JP" sz="16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エンジョイしてほしいという願いをこめて</a:t>
            </a:r>
            <a:r>
              <a:rPr lang="ja-JP" altLang="en-US" sz="1600" b="1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名づけられました。</a:t>
            </a:r>
            <a:endParaRPr kumimoji="1" lang="ja-JP" altLang="en-US" sz="1600" b="1" dirty="0"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7703" y="1116326"/>
            <a:ext cx="5832648" cy="176106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000" b="1" dirty="0" err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足立区障がい</a:t>
            </a:r>
            <a:r>
              <a:rPr kumimoji="1" lang="ja-JP" altLang="en-US" sz="20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福祉センター　あしすと</a:t>
            </a:r>
            <a:endParaRPr kumimoji="1" lang="en-US" altLang="ja-JP" sz="20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生活体験室「えんじょ・い」</a:t>
            </a:r>
            <a:endParaRPr lang="en-US" altLang="ja-JP" sz="2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事業案内</a:t>
            </a:r>
            <a:endParaRPr lang="en-US" altLang="ja-JP" sz="2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25" y="586916"/>
            <a:ext cx="801596" cy="76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16" y="9256563"/>
            <a:ext cx="618109" cy="5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71" y="7602342"/>
            <a:ext cx="618109" cy="5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4FBC1EA-F3AD-4017-B579-E68B69751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050" y="3747442"/>
            <a:ext cx="5229955" cy="349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ACA695B-8CA6-4B9F-B316-9E903A785A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6634" y="2523849"/>
            <a:ext cx="8047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PARTS\MEMO\MEMO_2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243464"/>
            <a:ext cx="6336704" cy="36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4664" y="200472"/>
            <a:ext cx="6048672" cy="951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　　生活体験室は障害者総合支援法に基づく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　　生活介護サービスです（生活訓練型）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目的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利用者の可能性を探りながら、本人の特性に応じた支援を行い、地域で安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心して豊かに生活していくことを目指します。また、利用者のこれまでの経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験、特性を活かせるよう移行先の施設に引き継いでいきます。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05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対象</a:t>
            </a:r>
            <a:endParaRPr kumimoji="1"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１８歳以上で知的障がいのある方、および身体障がいが重複している方・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重度の心身障がいのある方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kumimoji="1" lang="en-US" altLang="ja-JP" sz="105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定員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２０名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kumimoji="1" lang="en-US" altLang="ja-JP" sz="105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利用期間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kumimoji="1"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原則として３年間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（契約は、４月から翌年３月までの１年ごとになり</a:t>
            </a:r>
            <a:r>
              <a:rPr lang="ja-JP" altLang="en-US" sz="1300" dirty="0" err="1">
                <a:latin typeface="HG丸ｺﾞｼｯｸM-PRO" pitchFamily="50" charset="-128"/>
                <a:ea typeface="HG丸ｺﾞｼｯｸM-PRO" pitchFamily="50" charset="-128"/>
              </a:rPr>
              <a:t>ま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す）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kumimoji="1" lang="en-US" altLang="ja-JP" sz="105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職員体制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センター長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施設長）１名・サービス管理責任者２名・看護師２名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生活支援員（常勤８名・</a:t>
            </a:r>
            <a:r>
              <a:rPr lang="ja-JP" altLang="en-US" sz="1300">
                <a:latin typeface="HG丸ｺﾞｼｯｸM-PRO" pitchFamily="50" charset="-128"/>
                <a:ea typeface="HG丸ｺﾞｼｯｸM-PRO" pitchFamily="50" charset="-128"/>
              </a:rPr>
              <a:t>会計年度３名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13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05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　  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生活体験室では、下記の事業を行っています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〇生活介護事業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・通所支援（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時～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時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分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右ページ参照）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・ショートステイおよびヘルパーへの引き継ぎ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・移行者、退所者フォロー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〇実習生の受け入れ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〇ボランティア・職場体験受け入れ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〇公開療育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（トランポリン、音楽ムーブメント、音楽療法）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〇移動支援従業者養成研修、介護職員等によるたんの吸引等　　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の実施のための研修 、公開講座他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128464"/>
            <a:ext cx="997688" cy="84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5817096"/>
            <a:ext cx="796491" cy="6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524DA46-8A5C-4BEC-9492-6F8C399E1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437" y="5798612"/>
            <a:ext cx="49991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t="5074" r="11888"/>
          <a:stretch/>
        </p:blipFill>
        <p:spPr>
          <a:xfrm rot="5400000">
            <a:off x="566341" y="7773932"/>
            <a:ext cx="1841974" cy="18141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9457" r="10453" b="13190"/>
          <a:stretch/>
        </p:blipFill>
        <p:spPr>
          <a:xfrm>
            <a:off x="4561966" y="7760027"/>
            <a:ext cx="1925161" cy="180294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7C2A5E-DAE7-4B43-9A28-66C421999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19174"/>
          <a:stretch/>
        </p:blipFill>
        <p:spPr bwMode="auto">
          <a:xfrm>
            <a:off x="2643344" y="5318168"/>
            <a:ext cx="1823998" cy="17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2DBF4AB-9590-429B-ABCE-051E29B1D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6"/>
          <a:stretch/>
        </p:blipFill>
        <p:spPr bwMode="auto">
          <a:xfrm>
            <a:off x="4570286" y="5342801"/>
            <a:ext cx="1821553" cy="177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687" y="62867"/>
            <a:ext cx="6355005" cy="8654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活動内容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障がいの状況に応じて、グループに分かれて活動します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日のプログラム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 algn="ctr">
              <a:buNone/>
            </a:pPr>
            <a:r>
              <a:rPr lang="ja-JP" altLang="en-US" sz="2000" dirty="0"/>
              <a:t>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000" dirty="0"/>
              <a:t>　</a:t>
            </a:r>
            <a:endParaRPr lang="en-US" altLang="ja-JP" sz="20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99137"/>
              </p:ext>
            </p:extLst>
          </p:nvPr>
        </p:nvGraphicFramePr>
        <p:xfrm>
          <a:off x="696888" y="1111582"/>
          <a:ext cx="5400601" cy="3750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虹グループ🌈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星グループ★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9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00</a:t>
                      </a:r>
                      <a:endParaRPr kumimoji="1" lang="ja-JP" altLang="en-US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通所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通所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9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30</a:t>
                      </a:r>
                      <a:endParaRPr kumimoji="1" lang="ja-JP" altLang="en-US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朝の会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朝の会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9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40</a:t>
                      </a:r>
                      <a:endParaRPr kumimoji="1" lang="ja-JP" altLang="en-US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散歩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個別活動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体の取り組み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トランポリン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10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30</a:t>
                      </a:r>
                      <a:r>
                        <a:rPr kumimoji="1" lang="ja-JP" altLang="en-US" b="0" dirty="0"/>
                        <a:t>　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個別活動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トランポリン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リラックス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散歩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個別活動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12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00</a:t>
                      </a:r>
                      <a:endParaRPr kumimoji="1" lang="ja-JP" altLang="en-US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昼食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昼食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13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10</a:t>
                      </a:r>
                      <a:endParaRPr kumimoji="1" lang="ja-JP" altLang="en-US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散歩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作業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作業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14</a:t>
                      </a:r>
                      <a:r>
                        <a:rPr kumimoji="1" lang="ja-JP" altLang="en-US" b="0" dirty="0"/>
                        <a:t>：</a:t>
                      </a:r>
                      <a:r>
                        <a:rPr kumimoji="1" lang="en-US" altLang="ja-JP" b="0" dirty="0"/>
                        <a:t>15</a:t>
                      </a:r>
                      <a:endParaRPr kumimoji="1" lang="ja-JP" altLang="en-US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帰り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帰り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26" y="7763792"/>
            <a:ext cx="1968875" cy="184197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DC01963-9347-4A0C-885A-40E0A06005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3515"/>
          <a:stretch/>
        </p:blipFill>
        <p:spPr>
          <a:xfrm>
            <a:off x="598510" y="5331029"/>
            <a:ext cx="1775602" cy="1741101"/>
          </a:xfrm>
          <a:prstGeom prst="rect">
            <a:avLst/>
          </a:prstGeom>
        </p:spPr>
      </p:pic>
      <p:pic>
        <p:nvPicPr>
          <p:cNvPr id="3082" name="Picture 10" descr="E:\PARTS\FRAME\FRA_11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5032224"/>
            <a:ext cx="6788266" cy="23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2752935" y="4915515"/>
            <a:ext cx="1499577" cy="49115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散歩</a:t>
            </a:r>
          </a:p>
        </p:txBody>
      </p:sp>
      <p:pic>
        <p:nvPicPr>
          <p:cNvPr id="3081" name="Picture 9" descr="E:\PARTS\FRAME\FRA_11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" y="7429342"/>
            <a:ext cx="6851581" cy="24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円/楕円 21"/>
          <p:cNvSpPr/>
          <p:nvPr/>
        </p:nvSpPr>
        <p:spPr>
          <a:xfrm>
            <a:off x="43303" y="7980964"/>
            <a:ext cx="1174380" cy="596259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2135319" y="9232036"/>
            <a:ext cx="1996742" cy="49115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トランポリン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505051" y="7307829"/>
            <a:ext cx="1304855" cy="652648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548A6-692A-47D8-8081-4A32986188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9" b="89627" l="4737" r="93860">
                        <a14:foregroundMark x1="7719" y1="65145" x2="4912" y2="80290"/>
                        <a14:foregroundMark x1="90000" y1="61411" x2="93333" y2="71784"/>
                        <a14:foregroundMark x1="93333" y1="71784" x2="93860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8" y="7892"/>
            <a:ext cx="623391" cy="52714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64" y="35569"/>
            <a:ext cx="294894" cy="2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5C93E5D-7B31-422B-9E7C-217B42E396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7279" y="690922"/>
            <a:ext cx="35359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ARTS\MEMO\MEMO_2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28464"/>
            <a:ext cx="6552728" cy="48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ドーナツ 1"/>
          <p:cNvSpPr/>
          <p:nvPr/>
        </p:nvSpPr>
        <p:spPr>
          <a:xfrm>
            <a:off x="1848679" y="1162268"/>
            <a:ext cx="3221134" cy="2890983"/>
          </a:xfrm>
          <a:prstGeom prst="donut">
            <a:avLst>
              <a:gd name="adj" fmla="val 502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640" y="200472"/>
            <a:ext cx="6552728" cy="9433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3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300" b="1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1900" b="1" dirty="0">
                <a:latin typeface="HG丸ｺﾞｼｯｸM-PRO" pitchFamily="50" charset="-128"/>
                <a:ea typeface="HG丸ｺﾞｼｯｸM-PRO" pitchFamily="50" charset="-128"/>
              </a:rPr>
              <a:t>えんじょ・いの支援のイメージ図</a:t>
            </a:r>
            <a:endParaRPr lang="en-US" altLang="ja-JP" sz="19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algn="ctr">
              <a:buNone/>
            </a:pPr>
            <a:endParaRPr lang="en-US" altLang="ja-JP" sz="23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algn="ctr">
              <a:buNone/>
            </a:pPr>
            <a:r>
              <a:rPr lang="ja-JP" altLang="en-US" sz="1900" b="1" dirty="0">
                <a:latin typeface="HG丸ｺﾞｼｯｸM-PRO" pitchFamily="50" charset="-128"/>
                <a:ea typeface="HG丸ｺﾞｼｯｸM-PRO" pitchFamily="50" charset="-128"/>
              </a:rPr>
              <a:t>ひとりひとりの２４時間を見据えた支援を行います</a:t>
            </a:r>
            <a:endParaRPr lang="en-US" altLang="ja-JP" sz="19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algn="ctr">
              <a:buNone/>
            </a:pPr>
            <a:endParaRPr lang="en-US" altLang="ja-JP" sz="1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アクセス　　　　　　　　　　　</a:t>
            </a: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</a:t>
            </a:r>
            <a:r>
              <a:rPr lang="ja-JP" altLang="en-US" sz="1300" b="1" dirty="0">
                <a:latin typeface="HG丸ｺﾞｼｯｸM-PRO" pitchFamily="50" charset="-128"/>
                <a:ea typeface="HG丸ｺﾞｼｯｸM-PRO" pitchFamily="50" charset="-128"/>
              </a:rPr>
              <a:t>電車</a:t>
            </a:r>
            <a:endParaRPr lang="en-US" altLang="ja-JP" sz="13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◆東武スカイツリーライン</a:t>
            </a:r>
            <a:endParaRPr lang="en-US" altLang="ja-JP" sz="13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西新井駅　東口下車　徒歩５分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バス</a:t>
            </a:r>
            <a:endParaRPr lang="en-US" altLang="ja-JP" sz="1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</a:t>
            </a:r>
            <a:r>
              <a:rPr lang="ja-JP" altLang="en-US" sz="1300" b="1" dirty="0">
                <a:latin typeface="HG丸ｺﾞｼｯｸM-PRO" pitchFamily="50" charset="-128"/>
                <a:ea typeface="HG丸ｺﾞｼｯｸM-PRO" pitchFamily="50" charset="-128"/>
              </a:rPr>
              <a:t>◆コミュニティバス　はるかぜ</a:t>
            </a:r>
            <a:endParaRPr lang="en-US" altLang="ja-JP" sz="13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・綾瀬駅東口～足立区役所～西新井駅（日立自動車）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　　　西新井駅行</a:t>
            </a:r>
            <a:r>
              <a:rPr lang="en-US" altLang="ja-JP" sz="11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100" b="1" dirty="0" err="1"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福祉センター　下車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・足立区役所～梅島駅～鹿浜都市農業公園（東武バス）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　　　鹿浜都市農業公園行</a:t>
            </a:r>
            <a:r>
              <a:rPr lang="en-US" altLang="ja-JP" sz="11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足立区役所行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　　　</a:t>
            </a:r>
            <a:r>
              <a:rPr lang="ja-JP" altLang="en-US" sz="1100" b="1" dirty="0" err="1"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福祉センター　下車　　　　　　　　　　　　　　　　　　　　　　　　　　　　　　　　　　　　　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</a:t>
            </a:r>
            <a:r>
              <a:rPr lang="ja-JP" altLang="en-US" sz="1300" b="1" dirty="0">
                <a:latin typeface="HG丸ｺﾞｼｯｸM-PRO" pitchFamily="50" charset="-128"/>
                <a:ea typeface="HG丸ｺﾞｼｯｸM-PRO" pitchFamily="50" charset="-128"/>
              </a:rPr>
              <a:t>◆都営バスまたは東武バス（亀有～王子駅）</a:t>
            </a:r>
            <a:endParaRPr lang="en-US" altLang="ja-JP" sz="13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・亀有行　王子行　梅島三丁目　下車　徒歩５分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連絡先</a:t>
            </a: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r>
              <a:rPr lang="ja-JP" altLang="en-US" sz="1600" b="1" dirty="0" err="1">
                <a:latin typeface="HG丸ｺﾞｼｯｸM-PRO" pitchFamily="50" charset="-128"/>
                <a:ea typeface="HG丸ｺﾞｼｯｸM-PRO" pitchFamily="50" charset="-128"/>
              </a:rPr>
              <a:t>足立区障がい</a:t>
            </a: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福祉センター　あしすと　生活体験室</a:t>
            </a: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　　〒１２１－０８１６　　東京都足立区梅島３－３１－１９</a:t>
            </a: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　　電 話　：　０３－５６８１－０１３１　　</a:t>
            </a: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r>
              <a:rPr lang="en-US" altLang="ja-JP" sz="1600" b="1" dirty="0">
                <a:latin typeface="HG丸ｺﾞｼｯｸM-PRO" pitchFamily="50" charset="-128"/>
                <a:ea typeface="HG丸ｺﾞｼｯｸM-PRO" pitchFamily="50" charset="-128"/>
              </a:rPr>
              <a:t>FAX</a:t>
            </a: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　：　０３－５６８１－０１３８</a:t>
            </a:r>
          </a:p>
        </p:txBody>
      </p:sp>
      <p:sp>
        <p:nvSpPr>
          <p:cNvPr id="5" name="円/楕円 4"/>
          <p:cNvSpPr/>
          <p:nvPr/>
        </p:nvSpPr>
        <p:spPr>
          <a:xfrm>
            <a:off x="1059420" y="1286384"/>
            <a:ext cx="1505190" cy="8190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</a:t>
            </a:r>
          </a:p>
        </p:txBody>
      </p:sp>
      <p:sp>
        <p:nvSpPr>
          <p:cNvPr id="7" name="円/楕円 6"/>
          <p:cNvSpPr/>
          <p:nvPr/>
        </p:nvSpPr>
        <p:spPr>
          <a:xfrm>
            <a:off x="1756774" y="3244170"/>
            <a:ext cx="1384176" cy="7800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福祉課</a:t>
            </a:r>
          </a:p>
        </p:txBody>
      </p:sp>
      <p:sp>
        <p:nvSpPr>
          <p:cNvPr id="8" name="円/楕円 7"/>
          <p:cNvSpPr/>
          <p:nvPr/>
        </p:nvSpPr>
        <p:spPr>
          <a:xfrm>
            <a:off x="3837840" y="3253227"/>
            <a:ext cx="1350929" cy="7402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相談支援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</a:t>
            </a:r>
          </a:p>
        </p:txBody>
      </p:sp>
      <p:sp>
        <p:nvSpPr>
          <p:cNvPr id="6" name="円/楕円 5"/>
          <p:cNvSpPr/>
          <p:nvPr/>
        </p:nvSpPr>
        <p:spPr>
          <a:xfrm>
            <a:off x="4377725" y="1286383"/>
            <a:ext cx="1546615" cy="8190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ショート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ステイ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740618" y="922804"/>
            <a:ext cx="1448772" cy="775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家庭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1029005" y="2316081"/>
            <a:ext cx="1535606" cy="8190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ヘルパー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4473267" y="2351371"/>
            <a:ext cx="1355530" cy="796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通所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2789540" y="2074281"/>
            <a:ext cx="1350928" cy="1088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</a:t>
            </a:r>
            <a:r>
              <a:rPr lang="ja-JP" altLang="en-US" sz="2400" b="1" dirty="0">
                <a:solidFill>
                  <a:schemeClr val="tx1"/>
                </a:solidFill>
              </a:rPr>
              <a:t>人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620688" y="5494748"/>
            <a:ext cx="2669134" cy="2554596"/>
            <a:chOff x="501765" y="361442"/>
            <a:chExt cx="5523005" cy="3772408"/>
          </a:xfrm>
        </p:grpSpPr>
        <p:grpSp>
          <p:nvGrpSpPr>
            <p:cNvPr id="24" name="Group 415"/>
            <p:cNvGrpSpPr>
              <a:grpSpLocks/>
            </p:cNvGrpSpPr>
            <p:nvPr/>
          </p:nvGrpSpPr>
          <p:grpSpPr bwMode="auto">
            <a:xfrm>
              <a:off x="501765" y="361442"/>
              <a:ext cx="5523005" cy="3772408"/>
              <a:chOff x="504825" y="371474"/>
              <a:chExt cx="584" cy="376"/>
            </a:xfrm>
          </p:grpSpPr>
          <p:sp>
            <p:nvSpPr>
              <p:cNvPr id="26" name="Freeform 276"/>
              <p:cNvSpPr>
                <a:spLocks/>
              </p:cNvSpPr>
              <p:nvPr/>
            </p:nvSpPr>
            <p:spPr bwMode="auto">
              <a:xfrm>
                <a:off x="504871" y="371564"/>
                <a:ext cx="89" cy="3"/>
              </a:xfrm>
              <a:custGeom>
                <a:avLst/>
                <a:gdLst>
                  <a:gd name="T0" fmla="*/ 0 w 1170"/>
                  <a:gd name="T1" fmla="*/ 0 h 92"/>
                  <a:gd name="T2" fmla="*/ 136 w 1170"/>
                  <a:gd name="T3" fmla="*/ 92 h 92"/>
                  <a:gd name="T4" fmla="*/ 1066 w 1170"/>
                  <a:gd name="T5" fmla="*/ 92 h 92"/>
                  <a:gd name="T6" fmla="*/ 1170 w 1170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0" h="92">
                    <a:moveTo>
                      <a:pt x="0" y="0"/>
                    </a:moveTo>
                    <a:lnTo>
                      <a:pt x="136" y="92"/>
                    </a:lnTo>
                    <a:lnTo>
                      <a:pt x="1066" y="92"/>
                    </a:lnTo>
                    <a:lnTo>
                      <a:pt x="117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Rectangle 277"/>
              <p:cNvSpPr>
                <a:spLocks noChangeArrowheads="1"/>
              </p:cNvSpPr>
              <p:nvPr/>
            </p:nvSpPr>
            <p:spPr bwMode="auto">
              <a:xfrm rot="20311298">
                <a:off x="504932" y="371618"/>
                <a:ext cx="29" cy="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278"/>
              <p:cNvSpPr>
                <a:spLocks/>
              </p:cNvSpPr>
              <p:nvPr/>
            </p:nvSpPr>
            <p:spPr bwMode="auto">
              <a:xfrm flipV="1">
                <a:off x="504873" y="371587"/>
                <a:ext cx="86" cy="5"/>
              </a:xfrm>
              <a:custGeom>
                <a:avLst/>
                <a:gdLst>
                  <a:gd name="T0" fmla="*/ 0 w 1170"/>
                  <a:gd name="T1" fmla="*/ 0 h 92"/>
                  <a:gd name="T2" fmla="*/ 136 w 1170"/>
                  <a:gd name="T3" fmla="*/ 92 h 92"/>
                  <a:gd name="T4" fmla="*/ 1066 w 1170"/>
                  <a:gd name="T5" fmla="*/ 92 h 92"/>
                  <a:gd name="T6" fmla="*/ 1170 w 1170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0" h="92">
                    <a:moveTo>
                      <a:pt x="0" y="0"/>
                    </a:moveTo>
                    <a:lnTo>
                      <a:pt x="136" y="92"/>
                    </a:lnTo>
                    <a:lnTo>
                      <a:pt x="1066" y="92"/>
                    </a:lnTo>
                    <a:lnTo>
                      <a:pt x="117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279"/>
              <p:cNvSpPr>
                <a:spLocks noChangeShapeType="1"/>
              </p:cNvSpPr>
              <p:nvPr/>
            </p:nvSpPr>
            <p:spPr bwMode="auto">
              <a:xfrm rot="791884">
                <a:off x="504908" y="371589"/>
                <a:ext cx="24" cy="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280"/>
              <p:cNvSpPr>
                <a:spLocks noChangeShapeType="1"/>
              </p:cNvSpPr>
              <p:nvPr/>
            </p:nvSpPr>
            <p:spPr bwMode="auto">
              <a:xfrm rot="791884" flipV="1">
                <a:off x="504908" y="371588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281"/>
              <p:cNvSpPr>
                <a:spLocks noChangeShapeType="1"/>
              </p:cNvSpPr>
              <p:nvPr/>
            </p:nvSpPr>
            <p:spPr bwMode="auto">
              <a:xfrm rot="791884" flipV="1">
                <a:off x="504910" y="371593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282"/>
              <p:cNvSpPr>
                <a:spLocks noChangeShapeType="1"/>
              </p:cNvSpPr>
              <p:nvPr/>
            </p:nvSpPr>
            <p:spPr bwMode="auto">
              <a:xfrm rot="791884" flipV="1">
                <a:off x="504913" y="371600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283"/>
              <p:cNvSpPr>
                <a:spLocks noChangeShapeType="1"/>
              </p:cNvSpPr>
              <p:nvPr/>
            </p:nvSpPr>
            <p:spPr bwMode="auto">
              <a:xfrm rot="791884" flipV="1">
                <a:off x="504915" y="371606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284"/>
              <p:cNvSpPr>
                <a:spLocks noChangeShapeType="1"/>
              </p:cNvSpPr>
              <p:nvPr/>
            </p:nvSpPr>
            <p:spPr bwMode="auto">
              <a:xfrm rot="791884" flipV="1">
                <a:off x="504919" y="371612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285"/>
              <p:cNvSpPr>
                <a:spLocks noChangeShapeType="1"/>
              </p:cNvSpPr>
              <p:nvPr/>
            </p:nvSpPr>
            <p:spPr bwMode="auto">
              <a:xfrm rot="909565">
                <a:off x="504884" y="371534"/>
                <a:ext cx="26" cy="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286"/>
              <p:cNvSpPr>
                <a:spLocks noChangeShapeType="1"/>
              </p:cNvSpPr>
              <p:nvPr/>
            </p:nvSpPr>
            <p:spPr bwMode="auto">
              <a:xfrm rot="909565" flipV="1">
                <a:off x="504885" y="371532"/>
                <a:ext cx="15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287"/>
              <p:cNvSpPr>
                <a:spLocks noChangeShapeType="1"/>
              </p:cNvSpPr>
              <p:nvPr/>
            </p:nvSpPr>
            <p:spPr bwMode="auto">
              <a:xfrm rot="909565" flipV="1">
                <a:off x="504887" y="371538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288"/>
              <p:cNvSpPr>
                <a:spLocks noChangeShapeType="1"/>
              </p:cNvSpPr>
              <p:nvPr/>
            </p:nvSpPr>
            <p:spPr bwMode="auto">
              <a:xfrm rot="909565" flipV="1">
                <a:off x="504890" y="371545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289"/>
              <p:cNvSpPr>
                <a:spLocks noChangeShapeType="1"/>
              </p:cNvSpPr>
              <p:nvPr/>
            </p:nvSpPr>
            <p:spPr bwMode="auto">
              <a:xfrm rot="909565" flipV="1">
                <a:off x="504892" y="371552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290"/>
              <p:cNvSpPr>
                <a:spLocks noChangeShapeType="1"/>
              </p:cNvSpPr>
              <p:nvPr/>
            </p:nvSpPr>
            <p:spPr bwMode="auto">
              <a:xfrm rot="909565" flipV="1">
                <a:off x="504896" y="371558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Rectangle 291"/>
              <p:cNvSpPr>
                <a:spLocks noChangeArrowheads="1"/>
              </p:cNvSpPr>
              <p:nvPr/>
            </p:nvSpPr>
            <p:spPr bwMode="auto">
              <a:xfrm>
                <a:off x="504863" y="371569"/>
                <a:ext cx="509" cy="1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292"/>
              <p:cNvSpPr>
                <a:spLocks/>
              </p:cNvSpPr>
              <p:nvPr/>
            </p:nvSpPr>
            <p:spPr bwMode="auto">
              <a:xfrm>
                <a:off x="504960" y="371585"/>
                <a:ext cx="412" cy="48"/>
              </a:xfrm>
              <a:custGeom>
                <a:avLst/>
                <a:gdLst>
                  <a:gd name="T0" fmla="*/ 840 w 7365"/>
                  <a:gd name="T1" fmla="*/ 0 h 1105"/>
                  <a:gd name="T2" fmla="*/ 810 w 7365"/>
                  <a:gd name="T3" fmla="*/ 92 h 1105"/>
                  <a:gd name="T4" fmla="*/ 7365 w 7365"/>
                  <a:gd name="T5" fmla="*/ 880 h 1105"/>
                  <a:gd name="T6" fmla="*/ 7305 w 7365"/>
                  <a:gd name="T7" fmla="*/ 1105 h 1105"/>
                  <a:gd name="T8" fmla="*/ 600 w 7365"/>
                  <a:gd name="T9" fmla="*/ 284 h 1105"/>
                  <a:gd name="T10" fmla="*/ 510 w 7365"/>
                  <a:gd name="T11" fmla="*/ 493 h 1105"/>
                  <a:gd name="T12" fmla="*/ 14 w 7365"/>
                  <a:gd name="T13" fmla="*/ 512 h 1105"/>
                  <a:gd name="T14" fmla="*/ 90 w 7365"/>
                  <a:gd name="T15" fmla="*/ 164 h 1105"/>
                  <a:gd name="T16" fmla="*/ 0 w 7365"/>
                  <a:gd name="T17" fmla="*/ 0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65" h="1105">
                    <a:moveTo>
                      <a:pt x="840" y="0"/>
                    </a:moveTo>
                    <a:lnTo>
                      <a:pt x="810" y="92"/>
                    </a:lnTo>
                    <a:lnTo>
                      <a:pt x="7365" y="880"/>
                    </a:lnTo>
                    <a:lnTo>
                      <a:pt x="7305" y="1105"/>
                    </a:lnTo>
                    <a:lnTo>
                      <a:pt x="600" y="284"/>
                    </a:lnTo>
                    <a:lnTo>
                      <a:pt x="510" y="493"/>
                    </a:lnTo>
                    <a:lnTo>
                      <a:pt x="14" y="512"/>
                    </a:lnTo>
                    <a:lnTo>
                      <a:pt x="90" y="1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293"/>
              <p:cNvSpPr>
                <a:spLocks/>
              </p:cNvSpPr>
              <p:nvPr/>
            </p:nvSpPr>
            <p:spPr bwMode="auto">
              <a:xfrm>
                <a:off x="504954" y="371604"/>
                <a:ext cx="280" cy="166"/>
              </a:xfrm>
              <a:custGeom>
                <a:avLst/>
                <a:gdLst>
                  <a:gd name="T0" fmla="*/ 165 w 5023"/>
                  <a:gd name="T1" fmla="*/ 0 h 3810"/>
                  <a:gd name="T2" fmla="*/ 0 w 5023"/>
                  <a:gd name="T3" fmla="*/ 255 h 3810"/>
                  <a:gd name="T4" fmla="*/ 135 w 5023"/>
                  <a:gd name="T5" fmla="*/ 600 h 3810"/>
                  <a:gd name="T6" fmla="*/ 165 w 5023"/>
                  <a:gd name="T7" fmla="*/ 660 h 3810"/>
                  <a:gd name="T8" fmla="*/ 1410 w 5023"/>
                  <a:gd name="T9" fmla="*/ 3301 h 3810"/>
                  <a:gd name="T10" fmla="*/ 1664 w 5023"/>
                  <a:gd name="T11" fmla="*/ 3285 h 3810"/>
                  <a:gd name="T12" fmla="*/ 2294 w 5023"/>
                  <a:gd name="T13" fmla="*/ 3809 h 3810"/>
                  <a:gd name="T14" fmla="*/ 4993 w 5023"/>
                  <a:gd name="T15" fmla="*/ 3810 h 3810"/>
                  <a:gd name="T16" fmla="*/ 5023 w 5023"/>
                  <a:gd name="T17" fmla="*/ 3645 h 3810"/>
                  <a:gd name="T18" fmla="*/ 2444 w 5023"/>
                  <a:gd name="T19" fmla="*/ 3645 h 3810"/>
                  <a:gd name="T20" fmla="*/ 1784 w 5023"/>
                  <a:gd name="T21" fmla="*/ 3061 h 3810"/>
                  <a:gd name="T22" fmla="*/ 1604 w 5023"/>
                  <a:gd name="T23" fmla="*/ 3061 h 3810"/>
                  <a:gd name="T24" fmla="*/ 360 w 5023"/>
                  <a:gd name="T25" fmla="*/ 345 h 3810"/>
                  <a:gd name="T26" fmla="*/ 614 w 5023"/>
                  <a:gd name="T27" fmla="*/ 29 h 3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23" h="3810">
                    <a:moveTo>
                      <a:pt x="165" y="0"/>
                    </a:moveTo>
                    <a:lnTo>
                      <a:pt x="0" y="255"/>
                    </a:lnTo>
                    <a:lnTo>
                      <a:pt x="135" y="600"/>
                    </a:lnTo>
                    <a:lnTo>
                      <a:pt x="165" y="660"/>
                    </a:lnTo>
                    <a:lnTo>
                      <a:pt x="1410" y="3301"/>
                    </a:lnTo>
                    <a:lnTo>
                      <a:pt x="1664" y="3285"/>
                    </a:lnTo>
                    <a:lnTo>
                      <a:pt x="2294" y="3809"/>
                    </a:lnTo>
                    <a:lnTo>
                      <a:pt x="4993" y="3810"/>
                    </a:lnTo>
                    <a:lnTo>
                      <a:pt x="5023" y="3645"/>
                    </a:lnTo>
                    <a:lnTo>
                      <a:pt x="2444" y="3645"/>
                    </a:lnTo>
                    <a:lnTo>
                      <a:pt x="1784" y="3061"/>
                    </a:lnTo>
                    <a:lnTo>
                      <a:pt x="1604" y="3061"/>
                    </a:lnTo>
                    <a:lnTo>
                      <a:pt x="360" y="345"/>
                    </a:lnTo>
                    <a:lnTo>
                      <a:pt x="614" y="29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294"/>
              <p:cNvSpPr>
                <a:spLocks noChangeShapeType="1"/>
              </p:cNvSpPr>
              <p:nvPr/>
            </p:nvSpPr>
            <p:spPr bwMode="auto">
              <a:xfrm rot="321776">
                <a:off x="504961" y="371696"/>
                <a:ext cx="25" cy="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295"/>
              <p:cNvSpPr>
                <a:spLocks noChangeShapeType="1"/>
              </p:cNvSpPr>
              <p:nvPr/>
            </p:nvSpPr>
            <p:spPr bwMode="auto">
              <a:xfrm rot="321776" flipV="1">
                <a:off x="504960" y="371696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296"/>
              <p:cNvSpPr>
                <a:spLocks noChangeShapeType="1"/>
              </p:cNvSpPr>
              <p:nvPr/>
            </p:nvSpPr>
            <p:spPr bwMode="auto">
              <a:xfrm rot="321776" flipV="1">
                <a:off x="504962" y="371701"/>
                <a:ext cx="15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297"/>
              <p:cNvSpPr>
                <a:spLocks noChangeShapeType="1"/>
              </p:cNvSpPr>
              <p:nvPr/>
            </p:nvSpPr>
            <p:spPr bwMode="auto">
              <a:xfrm rot="321776" flipV="1">
                <a:off x="504967" y="371707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298"/>
              <p:cNvSpPr>
                <a:spLocks noChangeShapeType="1"/>
              </p:cNvSpPr>
              <p:nvPr/>
            </p:nvSpPr>
            <p:spPr bwMode="auto">
              <a:xfrm rot="321776" flipV="1">
                <a:off x="504970" y="371714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299"/>
              <p:cNvSpPr>
                <a:spLocks noChangeShapeType="1"/>
              </p:cNvSpPr>
              <p:nvPr/>
            </p:nvSpPr>
            <p:spPr bwMode="auto">
              <a:xfrm rot="321776" flipV="1">
                <a:off x="504974" y="371719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300"/>
              <p:cNvSpPr>
                <a:spLocks/>
              </p:cNvSpPr>
              <p:nvPr/>
            </p:nvSpPr>
            <p:spPr bwMode="auto">
              <a:xfrm>
                <a:off x="505052" y="371605"/>
                <a:ext cx="46" cy="139"/>
              </a:xfrm>
              <a:custGeom>
                <a:avLst/>
                <a:gdLst>
                  <a:gd name="T0" fmla="*/ 556 w 826"/>
                  <a:gd name="T1" fmla="*/ 0 h 3164"/>
                  <a:gd name="T2" fmla="*/ 331 w 826"/>
                  <a:gd name="T3" fmla="*/ 1332 h 3164"/>
                  <a:gd name="T4" fmla="*/ 541 w 826"/>
                  <a:gd name="T5" fmla="*/ 1797 h 3164"/>
                  <a:gd name="T6" fmla="*/ 0 w 826"/>
                  <a:gd name="T7" fmla="*/ 3028 h 3164"/>
                  <a:gd name="T8" fmla="*/ 166 w 826"/>
                  <a:gd name="T9" fmla="*/ 3164 h 3164"/>
                  <a:gd name="T10" fmla="*/ 706 w 826"/>
                  <a:gd name="T11" fmla="*/ 1812 h 3164"/>
                  <a:gd name="T12" fmla="*/ 541 w 826"/>
                  <a:gd name="T13" fmla="*/ 1362 h 3164"/>
                  <a:gd name="T14" fmla="*/ 826 w 826"/>
                  <a:gd name="T15" fmla="*/ 0 h 3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6" h="3164">
                    <a:moveTo>
                      <a:pt x="556" y="0"/>
                    </a:moveTo>
                    <a:lnTo>
                      <a:pt x="331" y="1332"/>
                    </a:lnTo>
                    <a:lnTo>
                      <a:pt x="541" y="1797"/>
                    </a:lnTo>
                    <a:lnTo>
                      <a:pt x="0" y="3028"/>
                    </a:lnTo>
                    <a:lnTo>
                      <a:pt x="166" y="3164"/>
                    </a:lnTo>
                    <a:lnTo>
                      <a:pt x="706" y="1812"/>
                    </a:lnTo>
                    <a:lnTo>
                      <a:pt x="541" y="1362"/>
                    </a:lnTo>
                    <a:lnTo>
                      <a:pt x="826" y="0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301"/>
              <p:cNvSpPr>
                <a:spLocks noChangeShapeType="1"/>
              </p:cNvSpPr>
              <p:nvPr/>
            </p:nvSpPr>
            <p:spPr bwMode="auto">
              <a:xfrm rot="321776">
                <a:off x="504979" y="371724"/>
                <a:ext cx="26" cy="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302"/>
              <p:cNvSpPr>
                <a:spLocks noChangeShapeType="1"/>
              </p:cNvSpPr>
              <p:nvPr/>
            </p:nvSpPr>
            <p:spPr bwMode="auto">
              <a:xfrm rot="321776" flipV="1">
                <a:off x="504978" y="371724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303"/>
              <p:cNvSpPr>
                <a:spLocks noChangeShapeType="1"/>
              </p:cNvSpPr>
              <p:nvPr/>
            </p:nvSpPr>
            <p:spPr bwMode="auto">
              <a:xfrm rot="321776" flipV="1">
                <a:off x="504981" y="371729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304"/>
              <p:cNvSpPr>
                <a:spLocks noChangeShapeType="1"/>
              </p:cNvSpPr>
              <p:nvPr/>
            </p:nvSpPr>
            <p:spPr bwMode="auto">
              <a:xfrm rot="321776" flipV="1">
                <a:off x="504985" y="371735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305"/>
              <p:cNvSpPr>
                <a:spLocks noChangeShapeType="1"/>
              </p:cNvSpPr>
              <p:nvPr/>
            </p:nvSpPr>
            <p:spPr bwMode="auto">
              <a:xfrm rot="321776" flipV="1">
                <a:off x="504988" y="371742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306"/>
              <p:cNvSpPr>
                <a:spLocks noChangeShapeType="1"/>
              </p:cNvSpPr>
              <p:nvPr/>
            </p:nvSpPr>
            <p:spPr bwMode="auto">
              <a:xfrm rot="321776" flipV="1">
                <a:off x="504992" y="371747"/>
                <a:ext cx="15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307"/>
              <p:cNvSpPr>
                <a:spLocks noChangeShapeType="1"/>
              </p:cNvSpPr>
              <p:nvPr/>
            </p:nvSpPr>
            <p:spPr bwMode="auto">
              <a:xfrm rot="321776">
                <a:off x="504999" y="371754"/>
                <a:ext cx="25" cy="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308"/>
              <p:cNvSpPr>
                <a:spLocks noChangeShapeType="1"/>
              </p:cNvSpPr>
              <p:nvPr/>
            </p:nvSpPr>
            <p:spPr bwMode="auto">
              <a:xfrm rot="321776" flipV="1">
                <a:off x="504997" y="371753"/>
                <a:ext cx="15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309"/>
              <p:cNvSpPr>
                <a:spLocks noChangeShapeType="1"/>
              </p:cNvSpPr>
              <p:nvPr/>
            </p:nvSpPr>
            <p:spPr bwMode="auto">
              <a:xfrm rot="321776" flipV="1">
                <a:off x="505000" y="371758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310"/>
              <p:cNvSpPr>
                <a:spLocks noChangeShapeType="1"/>
              </p:cNvSpPr>
              <p:nvPr/>
            </p:nvSpPr>
            <p:spPr bwMode="auto">
              <a:xfrm rot="321776" flipV="1">
                <a:off x="505004" y="371765"/>
                <a:ext cx="14" cy="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311"/>
              <p:cNvSpPr>
                <a:spLocks noChangeShapeType="1"/>
              </p:cNvSpPr>
              <p:nvPr/>
            </p:nvSpPr>
            <p:spPr bwMode="auto">
              <a:xfrm rot="321776" flipV="1">
                <a:off x="505007" y="371771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312"/>
              <p:cNvSpPr>
                <a:spLocks noChangeShapeType="1"/>
              </p:cNvSpPr>
              <p:nvPr/>
            </p:nvSpPr>
            <p:spPr bwMode="auto">
              <a:xfrm rot="321776" flipV="1">
                <a:off x="505012" y="371776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313"/>
              <p:cNvSpPr>
                <a:spLocks noChangeShapeType="1"/>
              </p:cNvSpPr>
              <p:nvPr/>
            </p:nvSpPr>
            <p:spPr bwMode="auto">
              <a:xfrm rot="-1708639">
                <a:off x="505026" y="371776"/>
                <a:ext cx="24" cy="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314"/>
              <p:cNvSpPr>
                <a:spLocks noChangeShapeType="1"/>
              </p:cNvSpPr>
              <p:nvPr/>
            </p:nvSpPr>
            <p:spPr bwMode="auto">
              <a:xfrm rot="19891361" flipV="1">
                <a:off x="505018" y="371781"/>
                <a:ext cx="13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315"/>
              <p:cNvSpPr>
                <a:spLocks noChangeShapeType="1"/>
              </p:cNvSpPr>
              <p:nvPr/>
            </p:nvSpPr>
            <p:spPr bwMode="auto">
              <a:xfrm rot="19891361" flipV="1">
                <a:off x="505024" y="371784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316"/>
              <p:cNvSpPr>
                <a:spLocks noChangeShapeType="1"/>
              </p:cNvSpPr>
              <p:nvPr/>
            </p:nvSpPr>
            <p:spPr bwMode="auto">
              <a:xfrm rot="19891361" flipV="1">
                <a:off x="505031" y="371787"/>
                <a:ext cx="14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317"/>
              <p:cNvSpPr>
                <a:spLocks noChangeShapeType="1"/>
              </p:cNvSpPr>
              <p:nvPr/>
            </p:nvSpPr>
            <p:spPr bwMode="auto">
              <a:xfrm rot="19891361" flipV="1">
                <a:off x="505037" y="371790"/>
                <a:ext cx="13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318"/>
              <p:cNvSpPr>
                <a:spLocks noChangeShapeType="1"/>
              </p:cNvSpPr>
              <p:nvPr/>
            </p:nvSpPr>
            <p:spPr bwMode="auto">
              <a:xfrm rot="19891361" flipV="1">
                <a:off x="505043" y="371792"/>
                <a:ext cx="1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319"/>
              <p:cNvSpPr>
                <a:spLocks/>
              </p:cNvSpPr>
              <p:nvPr/>
            </p:nvSpPr>
            <p:spPr bwMode="auto">
              <a:xfrm>
                <a:off x="505081" y="371624"/>
                <a:ext cx="206" cy="67"/>
              </a:xfrm>
              <a:custGeom>
                <a:avLst/>
                <a:gdLst>
                  <a:gd name="T0" fmla="*/ 0 w 3689"/>
                  <a:gd name="T1" fmla="*/ 1228 h 1544"/>
                  <a:gd name="T2" fmla="*/ 585 w 3689"/>
                  <a:gd name="T3" fmla="*/ 928 h 1544"/>
                  <a:gd name="T4" fmla="*/ 1619 w 3689"/>
                  <a:gd name="T5" fmla="*/ 1216 h 1544"/>
                  <a:gd name="T6" fmla="*/ 2205 w 3689"/>
                  <a:gd name="T7" fmla="*/ 1172 h 1544"/>
                  <a:gd name="T8" fmla="*/ 2835 w 3689"/>
                  <a:gd name="T9" fmla="*/ 1336 h 1544"/>
                  <a:gd name="T10" fmla="*/ 3375 w 3689"/>
                  <a:gd name="T11" fmla="*/ 1232 h 1544"/>
                  <a:gd name="T12" fmla="*/ 3509 w 3689"/>
                  <a:gd name="T13" fmla="*/ 0 h 1544"/>
                  <a:gd name="T14" fmla="*/ 3689 w 3689"/>
                  <a:gd name="T15" fmla="*/ 44 h 1544"/>
                  <a:gd name="T16" fmla="*/ 3539 w 3689"/>
                  <a:gd name="T17" fmla="*/ 1396 h 1544"/>
                  <a:gd name="T18" fmla="*/ 2925 w 3689"/>
                  <a:gd name="T19" fmla="*/ 1544 h 1544"/>
                  <a:gd name="T20" fmla="*/ 2175 w 3689"/>
                  <a:gd name="T21" fmla="*/ 1288 h 1544"/>
                  <a:gd name="T22" fmla="*/ 1560 w 3689"/>
                  <a:gd name="T23" fmla="*/ 1348 h 1544"/>
                  <a:gd name="T24" fmla="*/ 555 w 3689"/>
                  <a:gd name="T25" fmla="*/ 1108 h 1544"/>
                  <a:gd name="T26" fmla="*/ 60 w 3689"/>
                  <a:gd name="T27" fmla="*/ 1333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9" h="1544">
                    <a:moveTo>
                      <a:pt x="0" y="1228"/>
                    </a:moveTo>
                    <a:lnTo>
                      <a:pt x="585" y="928"/>
                    </a:lnTo>
                    <a:lnTo>
                      <a:pt x="1619" y="1216"/>
                    </a:lnTo>
                    <a:lnTo>
                      <a:pt x="2205" y="1172"/>
                    </a:lnTo>
                    <a:lnTo>
                      <a:pt x="2835" y="1336"/>
                    </a:lnTo>
                    <a:lnTo>
                      <a:pt x="3375" y="1232"/>
                    </a:lnTo>
                    <a:lnTo>
                      <a:pt x="3509" y="0"/>
                    </a:lnTo>
                    <a:lnTo>
                      <a:pt x="3689" y="44"/>
                    </a:lnTo>
                    <a:lnTo>
                      <a:pt x="3539" y="1396"/>
                    </a:lnTo>
                    <a:lnTo>
                      <a:pt x="2925" y="1544"/>
                    </a:lnTo>
                    <a:lnTo>
                      <a:pt x="2175" y="1288"/>
                    </a:lnTo>
                    <a:lnTo>
                      <a:pt x="1560" y="1348"/>
                    </a:lnTo>
                    <a:lnTo>
                      <a:pt x="555" y="1108"/>
                    </a:lnTo>
                    <a:lnTo>
                      <a:pt x="60" y="1333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320"/>
              <p:cNvSpPr>
                <a:spLocks/>
              </p:cNvSpPr>
              <p:nvPr/>
            </p:nvSpPr>
            <p:spPr bwMode="auto">
              <a:xfrm>
                <a:off x="505062" y="371732"/>
                <a:ext cx="152" cy="9"/>
              </a:xfrm>
              <a:custGeom>
                <a:avLst/>
                <a:gdLst>
                  <a:gd name="T0" fmla="*/ 60 w 2715"/>
                  <a:gd name="T1" fmla="*/ 27 h 207"/>
                  <a:gd name="T2" fmla="*/ 2595 w 2715"/>
                  <a:gd name="T3" fmla="*/ 0 h 207"/>
                  <a:gd name="T4" fmla="*/ 2715 w 2715"/>
                  <a:gd name="T5" fmla="*/ 165 h 207"/>
                  <a:gd name="T6" fmla="*/ 0 w 2715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15" h="207">
                    <a:moveTo>
                      <a:pt x="60" y="27"/>
                    </a:moveTo>
                    <a:lnTo>
                      <a:pt x="2595" y="0"/>
                    </a:lnTo>
                    <a:lnTo>
                      <a:pt x="2715" y="165"/>
                    </a:lnTo>
                    <a:lnTo>
                      <a:pt x="0" y="207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321"/>
              <p:cNvSpPr>
                <a:spLocks/>
              </p:cNvSpPr>
              <p:nvPr/>
            </p:nvSpPr>
            <p:spPr bwMode="auto">
              <a:xfrm>
                <a:off x="505198" y="371685"/>
                <a:ext cx="45" cy="143"/>
              </a:xfrm>
              <a:custGeom>
                <a:avLst/>
                <a:gdLst>
                  <a:gd name="T0" fmla="*/ 570 w 810"/>
                  <a:gd name="T1" fmla="*/ 0 h 3209"/>
                  <a:gd name="T2" fmla="*/ 150 w 810"/>
                  <a:gd name="T3" fmla="*/ 1004 h 3209"/>
                  <a:gd name="T4" fmla="*/ 344 w 810"/>
                  <a:gd name="T5" fmla="*/ 1408 h 3209"/>
                  <a:gd name="T6" fmla="*/ 30 w 810"/>
                  <a:gd name="T7" fmla="*/ 1964 h 3209"/>
                  <a:gd name="T8" fmla="*/ 0 w 810"/>
                  <a:gd name="T9" fmla="*/ 3164 h 3209"/>
                  <a:gd name="T10" fmla="*/ 195 w 810"/>
                  <a:gd name="T11" fmla="*/ 3209 h 3209"/>
                  <a:gd name="T12" fmla="*/ 255 w 810"/>
                  <a:gd name="T13" fmla="*/ 1979 h 3209"/>
                  <a:gd name="T14" fmla="*/ 570 w 810"/>
                  <a:gd name="T15" fmla="*/ 1424 h 3209"/>
                  <a:gd name="T16" fmla="*/ 360 w 810"/>
                  <a:gd name="T17" fmla="*/ 1019 h 3209"/>
                  <a:gd name="T18" fmla="*/ 810 w 810"/>
                  <a:gd name="T19" fmla="*/ 44 h 3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0" h="3209">
                    <a:moveTo>
                      <a:pt x="570" y="0"/>
                    </a:moveTo>
                    <a:lnTo>
                      <a:pt x="150" y="1004"/>
                    </a:lnTo>
                    <a:lnTo>
                      <a:pt x="344" y="1408"/>
                    </a:lnTo>
                    <a:lnTo>
                      <a:pt x="30" y="1964"/>
                    </a:lnTo>
                    <a:lnTo>
                      <a:pt x="0" y="3164"/>
                    </a:lnTo>
                    <a:lnTo>
                      <a:pt x="195" y="3209"/>
                    </a:lnTo>
                    <a:lnTo>
                      <a:pt x="255" y="1979"/>
                    </a:lnTo>
                    <a:lnTo>
                      <a:pt x="570" y="1424"/>
                    </a:lnTo>
                    <a:lnTo>
                      <a:pt x="360" y="1019"/>
                    </a:lnTo>
                    <a:lnTo>
                      <a:pt x="810" y="44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Freeform 322"/>
              <p:cNvSpPr>
                <a:spLocks/>
              </p:cNvSpPr>
              <p:nvPr/>
            </p:nvSpPr>
            <p:spPr bwMode="auto">
              <a:xfrm>
                <a:off x="505216" y="371622"/>
                <a:ext cx="54" cy="55"/>
              </a:xfrm>
              <a:custGeom>
                <a:avLst/>
                <a:gdLst>
                  <a:gd name="T0" fmla="*/ 134 w 974"/>
                  <a:gd name="T1" fmla="*/ 0 h 1260"/>
                  <a:gd name="T2" fmla="*/ 0 w 974"/>
                  <a:gd name="T3" fmla="*/ 1168 h 1260"/>
                  <a:gd name="T4" fmla="*/ 840 w 974"/>
                  <a:gd name="T5" fmla="*/ 1260 h 1260"/>
                  <a:gd name="T6" fmla="*/ 974 w 974"/>
                  <a:gd name="T7" fmla="*/ 88 h 1260"/>
                  <a:gd name="T8" fmla="*/ 134 w 974"/>
                  <a:gd name="T9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4" h="1260">
                    <a:moveTo>
                      <a:pt x="134" y="0"/>
                    </a:moveTo>
                    <a:lnTo>
                      <a:pt x="0" y="1168"/>
                    </a:lnTo>
                    <a:lnTo>
                      <a:pt x="840" y="1260"/>
                    </a:lnTo>
                    <a:lnTo>
                      <a:pt x="974" y="8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323"/>
              <p:cNvSpPr>
                <a:spLocks noChangeShapeType="1"/>
              </p:cNvSpPr>
              <p:nvPr/>
            </p:nvSpPr>
            <p:spPr bwMode="auto">
              <a:xfrm rot="-2778063">
                <a:off x="505066" y="371784"/>
                <a:ext cx="20" cy="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324"/>
              <p:cNvSpPr>
                <a:spLocks noChangeShapeType="1"/>
              </p:cNvSpPr>
              <p:nvPr/>
            </p:nvSpPr>
            <p:spPr bwMode="auto">
              <a:xfrm rot="18821937" flipV="1">
                <a:off x="505052" y="371796"/>
                <a:ext cx="12" cy="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325"/>
              <p:cNvSpPr>
                <a:spLocks noChangeShapeType="1"/>
              </p:cNvSpPr>
              <p:nvPr/>
            </p:nvSpPr>
            <p:spPr bwMode="auto">
              <a:xfrm rot="18821937" flipV="1">
                <a:off x="505060" y="371797"/>
                <a:ext cx="12" cy="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326"/>
              <p:cNvSpPr>
                <a:spLocks noChangeShapeType="1"/>
              </p:cNvSpPr>
              <p:nvPr/>
            </p:nvSpPr>
            <p:spPr bwMode="auto">
              <a:xfrm rot="18821937" flipV="1">
                <a:off x="505067" y="371800"/>
                <a:ext cx="11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327"/>
              <p:cNvSpPr>
                <a:spLocks noChangeShapeType="1"/>
              </p:cNvSpPr>
              <p:nvPr/>
            </p:nvSpPr>
            <p:spPr bwMode="auto">
              <a:xfrm rot="18821937" flipV="1">
                <a:off x="505075" y="371803"/>
                <a:ext cx="11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328"/>
              <p:cNvSpPr>
                <a:spLocks noChangeShapeType="1"/>
              </p:cNvSpPr>
              <p:nvPr/>
            </p:nvSpPr>
            <p:spPr bwMode="auto">
              <a:xfrm rot="18821937" flipV="1">
                <a:off x="505084" y="371802"/>
                <a:ext cx="10" cy="1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329"/>
              <p:cNvSpPr>
                <a:spLocks noChangeShapeType="1"/>
              </p:cNvSpPr>
              <p:nvPr/>
            </p:nvSpPr>
            <p:spPr bwMode="auto">
              <a:xfrm rot="-3452597">
                <a:off x="505126" y="371746"/>
                <a:ext cx="81" cy="12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330"/>
              <p:cNvSpPr>
                <a:spLocks noChangeShapeType="1"/>
              </p:cNvSpPr>
              <p:nvPr/>
            </p:nvSpPr>
            <p:spPr bwMode="auto">
              <a:xfrm rot="18147403" flipV="1">
                <a:off x="505091" y="371805"/>
                <a:ext cx="12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331"/>
              <p:cNvSpPr>
                <a:spLocks noChangeShapeType="1"/>
              </p:cNvSpPr>
              <p:nvPr/>
            </p:nvSpPr>
            <p:spPr bwMode="auto">
              <a:xfrm rot="18147403" flipV="1">
                <a:off x="505098" y="371805"/>
                <a:ext cx="11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332"/>
              <p:cNvSpPr>
                <a:spLocks noChangeShapeType="1"/>
              </p:cNvSpPr>
              <p:nvPr/>
            </p:nvSpPr>
            <p:spPr bwMode="auto">
              <a:xfrm rot="18147403" flipV="1">
                <a:off x="505106" y="371805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333"/>
              <p:cNvSpPr>
                <a:spLocks noChangeShapeType="1"/>
              </p:cNvSpPr>
              <p:nvPr/>
            </p:nvSpPr>
            <p:spPr bwMode="auto">
              <a:xfrm rot="18147403" flipV="1">
                <a:off x="505114" y="371805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Rectangle 353"/>
              <p:cNvSpPr>
                <a:spLocks noChangeArrowheads="1"/>
              </p:cNvSpPr>
              <p:nvPr/>
            </p:nvSpPr>
            <p:spPr bwMode="auto">
              <a:xfrm>
                <a:off x="504924" y="371506"/>
                <a:ext cx="12" cy="6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Rectangle 354"/>
              <p:cNvSpPr>
                <a:spLocks noChangeArrowheads="1"/>
              </p:cNvSpPr>
              <p:nvPr/>
            </p:nvSpPr>
            <p:spPr bwMode="auto">
              <a:xfrm>
                <a:off x="505031" y="371506"/>
                <a:ext cx="12" cy="6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355"/>
              <p:cNvSpPr>
                <a:spLocks/>
              </p:cNvSpPr>
              <p:nvPr/>
            </p:nvSpPr>
            <p:spPr bwMode="auto">
              <a:xfrm>
                <a:off x="505301" y="371630"/>
                <a:ext cx="61" cy="56"/>
              </a:xfrm>
              <a:custGeom>
                <a:avLst/>
                <a:gdLst>
                  <a:gd name="T0" fmla="*/ 114 w 1095"/>
                  <a:gd name="T1" fmla="*/ 0 h 1283"/>
                  <a:gd name="T2" fmla="*/ 0 w 1095"/>
                  <a:gd name="T3" fmla="*/ 1178 h 1283"/>
                  <a:gd name="T4" fmla="*/ 990 w 1095"/>
                  <a:gd name="T5" fmla="*/ 1283 h 1283"/>
                  <a:gd name="T6" fmla="*/ 1095 w 1095"/>
                  <a:gd name="T7" fmla="*/ 128 h 1283"/>
                  <a:gd name="T8" fmla="*/ 114 w 1095"/>
                  <a:gd name="T9" fmla="*/ 0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283">
                    <a:moveTo>
                      <a:pt x="114" y="0"/>
                    </a:moveTo>
                    <a:lnTo>
                      <a:pt x="0" y="1178"/>
                    </a:lnTo>
                    <a:lnTo>
                      <a:pt x="990" y="1283"/>
                    </a:lnTo>
                    <a:lnTo>
                      <a:pt x="1095" y="128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Text Box 356"/>
              <p:cNvSpPr txBox="1">
                <a:spLocks noChangeArrowheads="1"/>
              </p:cNvSpPr>
              <p:nvPr/>
            </p:nvSpPr>
            <p:spPr bwMode="auto">
              <a:xfrm>
                <a:off x="504930" y="371509"/>
                <a:ext cx="112" cy="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44640" tIns="31320" rIns="44640" bIns="3132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4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ギャラクシティ</a:t>
                </a:r>
              </a:p>
              <a:p>
                <a:pPr algn="l" rtl="0">
                  <a:defRPr sz="1000"/>
                </a:pPr>
                <a:r>
                  <a:rPr lang="en-US" altLang="ja-JP" sz="4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:r>
                  <a:rPr lang="ja-JP" altLang="en-US" sz="4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こども未来</a:t>
                </a:r>
                <a:endParaRPr lang="en-US" altLang="ja-JP" sz="45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l" rtl="0">
                  <a:defRPr sz="1000"/>
                </a:pPr>
                <a:r>
                  <a:rPr lang="ja-JP" altLang="en-US" sz="45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</a:t>
                </a:r>
                <a:r>
                  <a:rPr lang="ja-JP" altLang="en-US" sz="4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創造館</a:t>
                </a:r>
                <a:r>
                  <a:rPr lang="en-US" altLang="ja-JP" sz="4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)</a:t>
                </a:r>
              </a:p>
            </p:txBody>
          </p:sp>
          <p:sp>
            <p:nvSpPr>
              <p:cNvPr id="88" name="Rectangle 357"/>
              <p:cNvSpPr>
                <a:spLocks noChangeArrowheads="1"/>
              </p:cNvSpPr>
              <p:nvPr/>
            </p:nvSpPr>
            <p:spPr bwMode="auto">
              <a:xfrm>
                <a:off x="505086" y="371584"/>
                <a:ext cx="6" cy="1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Rectangle 358"/>
              <p:cNvSpPr>
                <a:spLocks noChangeArrowheads="1"/>
              </p:cNvSpPr>
              <p:nvPr/>
            </p:nvSpPr>
            <p:spPr bwMode="auto">
              <a:xfrm>
                <a:off x="505239" y="371585"/>
                <a:ext cx="8" cy="2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Oval 359"/>
              <p:cNvSpPr>
                <a:spLocks noChangeArrowheads="1"/>
              </p:cNvSpPr>
              <p:nvPr/>
            </p:nvSpPr>
            <p:spPr bwMode="auto">
              <a:xfrm>
                <a:off x="505210" y="371576"/>
                <a:ext cx="10" cy="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360"/>
              <p:cNvSpPr>
                <a:spLocks noChangeShapeType="1"/>
              </p:cNvSpPr>
              <p:nvPr/>
            </p:nvSpPr>
            <p:spPr bwMode="auto">
              <a:xfrm flipH="1">
                <a:off x="505215" y="371582"/>
                <a:ext cx="0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361"/>
              <p:cNvSpPr>
                <a:spLocks noChangeShapeType="1"/>
              </p:cNvSpPr>
              <p:nvPr/>
            </p:nvSpPr>
            <p:spPr bwMode="auto">
              <a:xfrm flipV="1">
                <a:off x="505211" y="371587"/>
                <a:ext cx="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Oval 362"/>
              <p:cNvSpPr>
                <a:spLocks noChangeArrowheads="1"/>
              </p:cNvSpPr>
              <p:nvPr/>
            </p:nvSpPr>
            <p:spPr bwMode="auto">
              <a:xfrm>
                <a:off x="505248" y="371557"/>
                <a:ext cx="10" cy="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363"/>
              <p:cNvSpPr>
                <a:spLocks noChangeShapeType="1"/>
              </p:cNvSpPr>
              <p:nvPr/>
            </p:nvSpPr>
            <p:spPr bwMode="auto">
              <a:xfrm flipH="1">
                <a:off x="505253" y="371563"/>
                <a:ext cx="0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364"/>
              <p:cNvSpPr>
                <a:spLocks noChangeShapeType="1"/>
              </p:cNvSpPr>
              <p:nvPr/>
            </p:nvSpPr>
            <p:spPr bwMode="auto">
              <a:xfrm flipV="1">
                <a:off x="505249" y="371567"/>
                <a:ext cx="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Oval 365"/>
              <p:cNvSpPr>
                <a:spLocks noChangeArrowheads="1"/>
              </p:cNvSpPr>
              <p:nvPr/>
            </p:nvSpPr>
            <p:spPr bwMode="auto">
              <a:xfrm>
                <a:off x="505224" y="371612"/>
                <a:ext cx="10" cy="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366"/>
              <p:cNvSpPr>
                <a:spLocks noChangeShapeType="1"/>
              </p:cNvSpPr>
              <p:nvPr/>
            </p:nvSpPr>
            <p:spPr bwMode="auto">
              <a:xfrm flipH="1">
                <a:off x="505229" y="371618"/>
                <a:ext cx="0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367"/>
              <p:cNvSpPr>
                <a:spLocks noChangeShapeType="1"/>
              </p:cNvSpPr>
              <p:nvPr/>
            </p:nvSpPr>
            <p:spPr bwMode="auto">
              <a:xfrm flipV="1">
                <a:off x="505225" y="371623"/>
                <a:ext cx="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Freeform 368"/>
              <p:cNvSpPr>
                <a:spLocks/>
              </p:cNvSpPr>
              <p:nvPr/>
            </p:nvSpPr>
            <p:spPr bwMode="auto">
              <a:xfrm>
                <a:off x="504985" y="371603"/>
                <a:ext cx="89" cy="82"/>
              </a:xfrm>
              <a:custGeom>
                <a:avLst/>
                <a:gdLst>
                  <a:gd name="T0" fmla="*/ 645 w 1590"/>
                  <a:gd name="T1" fmla="*/ 0 h 1890"/>
                  <a:gd name="T2" fmla="*/ 75 w 1590"/>
                  <a:gd name="T3" fmla="*/ 405 h 1890"/>
                  <a:gd name="T4" fmla="*/ 0 w 1590"/>
                  <a:gd name="T5" fmla="*/ 645 h 1890"/>
                  <a:gd name="T6" fmla="*/ 315 w 1590"/>
                  <a:gd name="T7" fmla="*/ 1290 h 1890"/>
                  <a:gd name="T8" fmla="*/ 600 w 1590"/>
                  <a:gd name="T9" fmla="*/ 1890 h 1890"/>
                  <a:gd name="T10" fmla="*/ 1470 w 1590"/>
                  <a:gd name="T11" fmla="*/ 1320 h 1890"/>
                  <a:gd name="T12" fmla="*/ 1590 w 1590"/>
                  <a:gd name="T13" fmla="*/ 630 h 1890"/>
                  <a:gd name="T14" fmla="*/ 1170 w 1590"/>
                  <a:gd name="T15" fmla="*/ 75 h 1890"/>
                  <a:gd name="T16" fmla="*/ 645 w 1590"/>
                  <a:gd name="T17" fmla="*/ 0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0" h="1890">
                    <a:moveTo>
                      <a:pt x="645" y="0"/>
                    </a:moveTo>
                    <a:lnTo>
                      <a:pt x="75" y="405"/>
                    </a:lnTo>
                    <a:lnTo>
                      <a:pt x="0" y="645"/>
                    </a:lnTo>
                    <a:lnTo>
                      <a:pt x="315" y="1290"/>
                    </a:lnTo>
                    <a:lnTo>
                      <a:pt x="600" y="1890"/>
                    </a:lnTo>
                    <a:lnTo>
                      <a:pt x="1470" y="1320"/>
                    </a:lnTo>
                    <a:lnTo>
                      <a:pt x="1590" y="630"/>
                    </a:lnTo>
                    <a:lnTo>
                      <a:pt x="1170" y="7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Freeform 369"/>
              <p:cNvSpPr>
                <a:spLocks/>
              </p:cNvSpPr>
              <p:nvPr/>
            </p:nvSpPr>
            <p:spPr bwMode="auto">
              <a:xfrm>
                <a:off x="505249" y="371666"/>
                <a:ext cx="42" cy="62"/>
              </a:xfrm>
              <a:custGeom>
                <a:avLst/>
                <a:gdLst>
                  <a:gd name="T0" fmla="*/ 0 w 750"/>
                  <a:gd name="T1" fmla="*/ 0 h 1410"/>
                  <a:gd name="T2" fmla="*/ 450 w 750"/>
                  <a:gd name="T3" fmla="*/ 1080 h 1410"/>
                  <a:gd name="T4" fmla="*/ 195 w 750"/>
                  <a:gd name="T5" fmla="*/ 1005 h 1410"/>
                  <a:gd name="T6" fmla="*/ 645 w 750"/>
                  <a:gd name="T7" fmla="*/ 1410 h 1410"/>
                  <a:gd name="T8" fmla="*/ 750 w 750"/>
                  <a:gd name="T9" fmla="*/ 840 h 1410"/>
                  <a:gd name="T10" fmla="*/ 615 w 750"/>
                  <a:gd name="T11" fmla="*/ 1005 h 1410"/>
                  <a:gd name="T12" fmla="*/ 0 w 750"/>
                  <a:gd name="T13" fmla="*/ 0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1410">
                    <a:moveTo>
                      <a:pt x="0" y="0"/>
                    </a:moveTo>
                    <a:lnTo>
                      <a:pt x="450" y="1080"/>
                    </a:lnTo>
                    <a:lnTo>
                      <a:pt x="195" y="1005"/>
                    </a:lnTo>
                    <a:lnTo>
                      <a:pt x="645" y="1410"/>
                    </a:lnTo>
                    <a:lnTo>
                      <a:pt x="750" y="840"/>
                    </a:lnTo>
                    <a:lnTo>
                      <a:pt x="615" y="1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Text Box 370">
                <a:hlinkClick r:id="rId4"/>
              </p:cNvPr>
              <p:cNvSpPr txBox="1">
                <a:spLocks noChangeArrowheads="1"/>
              </p:cNvSpPr>
              <p:nvPr/>
            </p:nvSpPr>
            <p:spPr bwMode="auto">
              <a:xfrm>
                <a:off x="505210" y="371720"/>
                <a:ext cx="19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1200"/>
                  </a:lnSpc>
                  <a:defRPr sz="1000"/>
                </a:pPr>
                <a:r>
                  <a:rPr lang="ja-JP" altLang="en-US" sz="600" b="1" i="0" u="sng" strike="noStrike" baseline="0" dirty="0" err="1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障がい</a:t>
                </a:r>
                <a:r>
                  <a:rPr lang="ja-JP" altLang="en-US" sz="600" b="1" i="0" u="sng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福祉センター「あしすと」</a:t>
                </a:r>
              </a:p>
            </p:txBody>
          </p:sp>
          <p:sp>
            <p:nvSpPr>
              <p:cNvPr id="102" name="Text Box 371"/>
              <p:cNvSpPr txBox="1">
                <a:spLocks noChangeArrowheads="1"/>
              </p:cNvSpPr>
              <p:nvPr/>
            </p:nvSpPr>
            <p:spPr bwMode="auto">
              <a:xfrm>
                <a:off x="505308" y="371636"/>
                <a:ext cx="64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0240" tIns="9720" rIns="30240" bIns="1332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5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第十</a:t>
                </a:r>
                <a:endParaRPr lang="ja-JP" altLang="en-US" sz="5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r>
                  <a:rPr lang="ja-JP" altLang="en-US" sz="5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中学校</a:t>
                </a:r>
              </a:p>
            </p:txBody>
          </p:sp>
          <p:sp>
            <p:nvSpPr>
              <p:cNvPr id="105" name="Text Box 374"/>
              <p:cNvSpPr txBox="1">
                <a:spLocks noChangeArrowheads="1"/>
              </p:cNvSpPr>
              <p:nvPr/>
            </p:nvSpPr>
            <p:spPr bwMode="auto">
              <a:xfrm>
                <a:off x="504936" y="371601"/>
                <a:ext cx="2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" tIns="3600" rIns="1440" bIns="36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400" b="0" i="0" u="none" strike="noStrike" baseline="0" dirty="0">
                    <a:solidFill>
                      <a:srgbClr val="000000"/>
                    </a:solidFill>
                    <a:latin typeface="ＭＳ ゴシック"/>
                    <a:ea typeface="ＭＳ ゴシック"/>
                  </a:rPr>
                  <a:t>東口</a:t>
                </a:r>
                <a:endParaRPr lang="ja-JP" altLang="en-US" sz="4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6" name="Text Box 375"/>
              <p:cNvSpPr txBox="1">
                <a:spLocks noChangeArrowheads="1"/>
              </p:cNvSpPr>
              <p:nvPr/>
            </p:nvSpPr>
            <p:spPr bwMode="auto">
              <a:xfrm>
                <a:off x="505066" y="371549"/>
                <a:ext cx="81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5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環状七号線</a:t>
                </a:r>
                <a:endParaRPr lang="ja-JP" altLang="en-US" sz="5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endParaRPr lang="ja-JP" altLang="en-US" sz="5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Text Box 376"/>
              <p:cNvSpPr txBox="1">
                <a:spLocks noChangeArrowheads="1"/>
              </p:cNvSpPr>
              <p:nvPr/>
            </p:nvSpPr>
            <p:spPr bwMode="auto">
              <a:xfrm>
                <a:off x="505195" y="371530"/>
                <a:ext cx="96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6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梅島三丁目</a:t>
                </a: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8" name="Text Box 377"/>
              <p:cNvSpPr txBox="1">
                <a:spLocks noChangeArrowheads="1"/>
              </p:cNvSpPr>
              <p:nvPr/>
            </p:nvSpPr>
            <p:spPr bwMode="auto">
              <a:xfrm>
                <a:off x="505339" y="371539"/>
                <a:ext cx="50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6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亀有→</a:t>
                </a:r>
                <a:endParaRPr lang="ja-JP" altLang="en-US" sz="65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Text Box 378"/>
              <p:cNvSpPr txBox="1">
                <a:spLocks noChangeArrowheads="1"/>
              </p:cNvSpPr>
              <p:nvPr/>
            </p:nvSpPr>
            <p:spPr bwMode="auto">
              <a:xfrm>
                <a:off x="504837" y="371580"/>
                <a:ext cx="78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6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←</a:t>
                </a:r>
                <a:endParaRPr lang="en-US" altLang="ja-JP" sz="65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l" rtl="0">
                  <a:defRPr sz="1000"/>
                </a:pPr>
                <a:r>
                  <a:rPr lang="ja-JP" altLang="en-US" sz="6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Times New Roman"/>
                  </a:rPr>
                  <a:t>鹿浜橋</a:t>
                </a:r>
              </a:p>
            </p:txBody>
          </p:sp>
          <p:sp>
            <p:nvSpPr>
              <p:cNvPr id="110" name="Freeform 379"/>
              <p:cNvSpPr>
                <a:spLocks/>
              </p:cNvSpPr>
              <p:nvPr/>
            </p:nvSpPr>
            <p:spPr bwMode="auto">
              <a:xfrm>
                <a:off x="505216" y="371549"/>
                <a:ext cx="29" cy="22"/>
              </a:xfrm>
              <a:custGeom>
                <a:avLst/>
                <a:gdLst>
                  <a:gd name="T0" fmla="*/ 0 w 525"/>
                  <a:gd name="T1" fmla="*/ 495 h 495"/>
                  <a:gd name="T2" fmla="*/ 105 w 525"/>
                  <a:gd name="T3" fmla="*/ 0 h 495"/>
                  <a:gd name="T4" fmla="*/ 525 w 525"/>
                  <a:gd name="T5" fmla="*/ 18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495">
                    <a:moveTo>
                      <a:pt x="0" y="495"/>
                    </a:moveTo>
                    <a:lnTo>
                      <a:pt x="105" y="0"/>
                    </a:lnTo>
                    <a:lnTo>
                      <a:pt x="525" y="1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Text Box 380"/>
              <p:cNvSpPr txBox="1">
                <a:spLocks noChangeArrowheads="1"/>
              </p:cNvSpPr>
              <p:nvPr/>
            </p:nvSpPr>
            <p:spPr bwMode="auto">
              <a:xfrm>
                <a:off x="505257" y="371795"/>
                <a:ext cx="5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65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梅島→</a:t>
                </a:r>
                <a:endParaRPr lang="ja-JP" altLang="en-US" sz="65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Text Box 381"/>
              <p:cNvSpPr txBox="1">
                <a:spLocks noChangeArrowheads="1"/>
              </p:cNvSpPr>
              <p:nvPr/>
            </p:nvSpPr>
            <p:spPr bwMode="auto">
              <a:xfrm>
                <a:off x="504867" y="371730"/>
                <a:ext cx="26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6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北</a:t>
                </a: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Text Box 382"/>
              <p:cNvSpPr txBox="1">
                <a:spLocks noChangeArrowheads="1"/>
              </p:cNvSpPr>
              <p:nvPr/>
            </p:nvSpPr>
            <p:spPr bwMode="auto">
              <a:xfrm>
                <a:off x="504872" y="371474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wordArtVertRtl" wrap="square" lIns="15840" tIns="24120" rIns="26640" bIns="13320" anchor="b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500" b="0" i="0" u="none" strike="noStrike" baseline="0" dirty="0">
                    <a:solidFill>
                      <a:srgbClr val="000000"/>
                    </a:solidFill>
                    <a:latin typeface="ＭＳ ゴシック"/>
                    <a:ea typeface="ＭＳ ゴシック"/>
                  </a:rPr>
                  <a:t>←</a:t>
                </a:r>
                <a:r>
                  <a:rPr lang="ja-JP" altLang="en-US" sz="6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竹ノ塚</a:t>
                </a:r>
                <a:endParaRPr lang="ja-JP" altLang="en-US" sz="5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4" name="Freeform 383"/>
              <p:cNvSpPr>
                <a:spLocks/>
              </p:cNvSpPr>
              <p:nvPr/>
            </p:nvSpPr>
            <p:spPr bwMode="auto">
              <a:xfrm>
                <a:off x="504867" y="371746"/>
                <a:ext cx="22" cy="54"/>
              </a:xfrm>
              <a:custGeom>
                <a:avLst/>
                <a:gdLst>
                  <a:gd name="T0" fmla="*/ 195 w 390"/>
                  <a:gd name="T1" fmla="*/ 1245 h 1245"/>
                  <a:gd name="T2" fmla="*/ 195 w 390"/>
                  <a:gd name="T3" fmla="*/ 0 h 1245"/>
                  <a:gd name="T4" fmla="*/ 0 w 390"/>
                  <a:gd name="T5" fmla="*/ 840 h 1245"/>
                  <a:gd name="T6" fmla="*/ 390 w 390"/>
                  <a:gd name="T7" fmla="*/ 84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0" h="1245">
                    <a:moveTo>
                      <a:pt x="195" y="1245"/>
                    </a:moveTo>
                    <a:lnTo>
                      <a:pt x="195" y="0"/>
                    </a:lnTo>
                    <a:lnTo>
                      <a:pt x="0" y="840"/>
                    </a:lnTo>
                    <a:lnTo>
                      <a:pt x="390" y="8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Rectangle 384"/>
              <p:cNvSpPr>
                <a:spLocks noChangeArrowheads="1"/>
              </p:cNvSpPr>
              <p:nvPr/>
            </p:nvSpPr>
            <p:spPr bwMode="auto">
              <a:xfrm>
                <a:off x="504825" y="371477"/>
                <a:ext cx="562" cy="3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386"/>
              <p:cNvSpPr>
                <a:spLocks noChangeShapeType="1"/>
              </p:cNvSpPr>
              <p:nvPr/>
            </p:nvSpPr>
            <p:spPr bwMode="auto">
              <a:xfrm>
                <a:off x="504973" y="371651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387"/>
              <p:cNvSpPr>
                <a:spLocks noChangeShapeType="1"/>
              </p:cNvSpPr>
              <p:nvPr/>
            </p:nvSpPr>
            <p:spPr bwMode="auto">
              <a:xfrm flipV="1">
                <a:off x="504969" y="371659"/>
                <a:ext cx="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Text Box 388"/>
              <p:cNvSpPr txBox="1">
                <a:spLocks noChangeArrowheads="1"/>
              </p:cNvSpPr>
              <p:nvPr/>
            </p:nvSpPr>
            <p:spPr bwMode="auto">
              <a:xfrm>
                <a:off x="504844" y="371689"/>
                <a:ext cx="104" cy="31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500" b="0" i="0" u="none" strike="noStrike" baseline="0" dirty="0">
                    <a:solidFill>
                      <a:srgbClr val="000000"/>
                    </a:solidFill>
                    <a:latin typeface="ＭＳ ゴシック"/>
                    <a:ea typeface="ＭＳ ゴシック"/>
                  </a:rPr>
                  <a:t>はるかぜバス停（西新井駅）</a:t>
                </a:r>
              </a:p>
            </p:txBody>
          </p:sp>
          <p:sp>
            <p:nvSpPr>
              <p:cNvPr id="119" name="Text Box 389"/>
              <p:cNvSpPr txBox="1">
                <a:spLocks noChangeArrowheads="1"/>
              </p:cNvSpPr>
              <p:nvPr/>
            </p:nvSpPr>
            <p:spPr bwMode="auto">
              <a:xfrm>
                <a:off x="505117" y="371613"/>
                <a:ext cx="128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b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500" i="0" u="none" strike="noStrike" baseline="0" dirty="0" err="1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障がい</a:t>
                </a:r>
                <a:r>
                  <a:rPr lang="ja-JP" altLang="en-US" sz="50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福祉</a:t>
                </a:r>
                <a:r>
                  <a:rPr lang="ja-JP" altLang="en-US" sz="5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ｾﾝﾀｰ</a:t>
                </a:r>
                <a:endParaRPr lang="en-US" altLang="ja-JP" sz="50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20" name="Freeform 390"/>
              <p:cNvSpPr>
                <a:spLocks/>
              </p:cNvSpPr>
              <p:nvPr/>
            </p:nvSpPr>
            <p:spPr bwMode="auto">
              <a:xfrm>
                <a:off x="504966" y="371591"/>
                <a:ext cx="257" cy="26"/>
              </a:xfrm>
              <a:custGeom>
                <a:avLst/>
                <a:gdLst>
                  <a:gd name="T0" fmla="*/ 0 w 257"/>
                  <a:gd name="T1" fmla="*/ 26 h 26"/>
                  <a:gd name="T2" fmla="*/ 22 w 257"/>
                  <a:gd name="T3" fmla="*/ 0 h 26"/>
                  <a:gd name="T4" fmla="*/ 126 w 257"/>
                  <a:gd name="T5" fmla="*/ 10 h 26"/>
                  <a:gd name="T6" fmla="*/ 257 w 257"/>
                  <a:gd name="T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26">
                    <a:moveTo>
                      <a:pt x="0" y="26"/>
                    </a:moveTo>
                    <a:lnTo>
                      <a:pt x="22" y="0"/>
                    </a:lnTo>
                    <a:lnTo>
                      <a:pt x="126" y="10"/>
                    </a:lnTo>
                    <a:lnTo>
                      <a:pt x="257" y="23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Freeform 391"/>
              <p:cNvSpPr>
                <a:spLocks/>
              </p:cNvSpPr>
              <p:nvPr/>
            </p:nvSpPr>
            <p:spPr bwMode="auto">
              <a:xfrm>
                <a:off x="504971" y="371636"/>
                <a:ext cx="265" cy="105"/>
              </a:xfrm>
              <a:custGeom>
                <a:avLst/>
                <a:gdLst>
                  <a:gd name="T0" fmla="*/ 0 w 265"/>
                  <a:gd name="T1" fmla="*/ 0 h 105"/>
                  <a:gd name="T2" fmla="*/ 64 w 265"/>
                  <a:gd name="T3" fmla="*/ 103 h 105"/>
                  <a:gd name="T4" fmla="*/ 84 w 265"/>
                  <a:gd name="T5" fmla="*/ 105 h 105"/>
                  <a:gd name="T6" fmla="*/ 117 w 265"/>
                  <a:gd name="T7" fmla="*/ 50 h 105"/>
                  <a:gd name="T8" fmla="*/ 112 w 265"/>
                  <a:gd name="T9" fmla="*/ 44 h 105"/>
                  <a:gd name="T10" fmla="*/ 143 w 265"/>
                  <a:gd name="T11" fmla="*/ 32 h 105"/>
                  <a:gd name="T12" fmla="*/ 202 w 265"/>
                  <a:gd name="T13" fmla="*/ 44 h 105"/>
                  <a:gd name="T14" fmla="*/ 236 w 265"/>
                  <a:gd name="T15" fmla="*/ 41 h 105"/>
                  <a:gd name="T16" fmla="*/ 265 w 265"/>
                  <a:gd name="T17" fmla="*/ 4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05">
                    <a:moveTo>
                      <a:pt x="0" y="0"/>
                    </a:moveTo>
                    <a:lnTo>
                      <a:pt x="64" y="103"/>
                    </a:lnTo>
                    <a:lnTo>
                      <a:pt x="84" y="105"/>
                    </a:lnTo>
                    <a:lnTo>
                      <a:pt x="117" y="50"/>
                    </a:lnTo>
                    <a:lnTo>
                      <a:pt x="112" y="44"/>
                    </a:lnTo>
                    <a:lnTo>
                      <a:pt x="143" y="32"/>
                    </a:lnTo>
                    <a:lnTo>
                      <a:pt x="202" y="44"/>
                    </a:lnTo>
                    <a:lnTo>
                      <a:pt x="236" y="41"/>
                    </a:lnTo>
                    <a:lnTo>
                      <a:pt x="265" y="49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Oval 392"/>
              <p:cNvSpPr>
                <a:spLocks noChangeArrowheads="1"/>
              </p:cNvSpPr>
              <p:nvPr/>
            </p:nvSpPr>
            <p:spPr bwMode="auto">
              <a:xfrm>
                <a:off x="505292" y="371602"/>
                <a:ext cx="10" cy="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Line 393"/>
              <p:cNvSpPr>
                <a:spLocks noChangeShapeType="1"/>
              </p:cNvSpPr>
              <p:nvPr/>
            </p:nvSpPr>
            <p:spPr bwMode="auto">
              <a:xfrm flipH="1">
                <a:off x="505298" y="371608"/>
                <a:ext cx="0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Line 394"/>
              <p:cNvSpPr>
                <a:spLocks noChangeShapeType="1"/>
              </p:cNvSpPr>
              <p:nvPr/>
            </p:nvSpPr>
            <p:spPr bwMode="auto">
              <a:xfrm flipV="1">
                <a:off x="505293" y="371613"/>
                <a:ext cx="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Text Box 395"/>
              <p:cNvSpPr txBox="1">
                <a:spLocks noChangeArrowheads="1"/>
              </p:cNvSpPr>
              <p:nvPr/>
            </p:nvSpPr>
            <p:spPr bwMode="auto">
              <a:xfrm>
                <a:off x="505287" y="371585"/>
                <a:ext cx="107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ja-JP" altLang="en-US" sz="500" dirty="0" err="1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障がい</a:t>
                </a:r>
                <a:r>
                  <a:rPr lang="ja-JP" altLang="en-US" sz="5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福祉ｾﾝﾀｰ</a:t>
                </a:r>
                <a:endParaRPr lang="ja-JP" altLang="en-US" sz="5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/>
                </a:endParaRPr>
              </a:p>
              <a:p>
                <a:pPr algn="l" rtl="0">
                  <a:defRPr sz="1000"/>
                </a:pP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6" name="Text Box 396"/>
              <p:cNvSpPr txBox="1">
                <a:spLocks noChangeArrowheads="1"/>
              </p:cNvSpPr>
              <p:nvPr/>
            </p:nvSpPr>
            <p:spPr bwMode="auto">
              <a:xfrm>
                <a:off x="505103" y="371490"/>
                <a:ext cx="24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240" tIns="10800" rIns="8640" bIns="1080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altLang="ja-JP" sz="6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lang="ja-JP" altLang="en-US" sz="600" b="0" i="0" u="none" strike="noStrike" baseline="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西新井駅東口から徒歩５分</a:t>
                </a:r>
              </a:p>
              <a:p>
                <a:pPr algn="l" rtl="0">
                  <a:defRPr sz="1000"/>
                </a:pPr>
                <a:endParaRPr lang="ja-JP" altLang="en-US" sz="600" b="0" i="0" u="none" strike="noStrike" baseline="0" dirty="0">
                  <a:solidFill>
                    <a:srgbClr val="000000"/>
                  </a:solidFill>
                  <a:latin typeface="HGSｺﾞｼｯｸE"/>
                  <a:ea typeface="HGSｺﾞｼｯｸE"/>
                </a:endParaRPr>
              </a:p>
            </p:txBody>
          </p:sp>
          <p:sp>
            <p:nvSpPr>
              <p:cNvPr id="127" name="Line 398"/>
              <p:cNvSpPr>
                <a:spLocks noChangeShapeType="1"/>
              </p:cNvSpPr>
              <p:nvPr/>
            </p:nvSpPr>
            <p:spPr bwMode="auto">
              <a:xfrm rot="18147403" flipV="1">
                <a:off x="505122" y="371805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Line 399"/>
              <p:cNvSpPr>
                <a:spLocks noChangeShapeType="1"/>
              </p:cNvSpPr>
              <p:nvPr/>
            </p:nvSpPr>
            <p:spPr bwMode="auto">
              <a:xfrm rot="18147403" flipV="1">
                <a:off x="505129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Line 400"/>
              <p:cNvSpPr>
                <a:spLocks noChangeShapeType="1"/>
              </p:cNvSpPr>
              <p:nvPr/>
            </p:nvSpPr>
            <p:spPr bwMode="auto">
              <a:xfrm rot="18147403" flipV="1">
                <a:off x="505136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Line 401"/>
              <p:cNvSpPr>
                <a:spLocks noChangeShapeType="1"/>
              </p:cNvSpPr>
              <p:nvPr/>
            </p:nvSpPr>
            <p:spPr bwMode="auto">
              <a:xfrm rot="18147403" flipV="1">
                <a:off x="505143" y="371805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02"/>
              <p:cNvSpPr>
                <a:spLocks noChangeShapeType="1"/>
              </p:cNvSpPr>
              <p:nvPr/>
            </p:nvSpPr>
            <p:spPr bwMode="auto">
              <a:xfrm rot="18147403" flipV="1">
                <a:off x="505150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03"/>
              <p:cNvSpPr>
                <a:spLocks noChangeShapeType="1"/>
              </p:cNvSpPr>
              <p:nvPr/>
            </p:nvSpPr>
            <p:spPr bwMode="auto">
              <a:xfrm rot="18147403" flipV="1">
                <a:off x="505157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04"/>
              <p:cNvSpPr>
                <a:spLocks noChangeShapeType="1"/>
              </p:cNvSpPr>
              <p:nvPr/>
            </p:nvSpPr>
            <p:spPr bwMode="auto">
              <a:xfrm rot="18147403" flipV="1">
                <a:off x="505164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05"/>
              <p:cNvSpPr>
                <a:spLocks noChangeShapeType="1"/>
              </p:cNvSpPr>
              <p:nvPr/>
            </p:nvSpPr>
            <p:spPr bwMode="auto">
              <a:xfrm rot="18147403" flipV="1">
                <a:off x="505171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06"/>
              <p:cNvSpPr>
                <a:spLocks noChangeShapeType="1"/>
              </p:cNvSpPr>
              <p:nvPr/>
            </p:nvSpPr>
            <p:spPr bwMode="auto">
              <a:xfrm rot="18147403" flipV="1">
                <a:off x="505178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07"/>
              <p:cNvSpPr>
                <a:spLocks noChangeShapeType="1"/>
              </p:cNvSpPr>
              <p:nvPr/>
            </p:nvSpPr>
            <p:spPr bwMode="auto">
              <a:xfrm rot="18147403" flipV="1">
                <a:off x="505185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08"/>
              <p:cNvSpPr>
                <a:spLocks noChangeShapeType="1"/>
              </p:cNvSpPr>
              <p:nvPr/>
            </p:nvSpPr>
            <p:spPr bwMode="auto">
              <a:xfrm rot="18147403" flipV="1">
                <a:off x="505192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09"/>
              <p:cNvSpPr>
                <a:spLocks noChangeShapeType="1"/>
              </p:cNvSpPr>
              <p:nvPr/>
            </p:nvSpPr>
            <p:spPr bwMode="auto">
              <a:xfrm rot="18147403" flipV="1">
                <a:off x="505199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410"/>
              <p:cNvSpPr>
                <a:spLocks noChangeShapeType="1"/>
              </p:cNvSpPr>
              <p:nvPr/>
            </p:nvSpPr>
            <p:spPr bwMode="auto">
              <a:xfrm rot="18147403" flipV="1">
                <a:off x="505206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411"/>
              <p:cNvSpPr>
                <a:spLocks noChangeShapeType="1"/>
              </p:cNvSpPr>
              <p:nvPr/>
            </p:nvSpPr>
            <p:spPr bwMode="auto">
              <a:xfrm rot="18147403" flipV="1">
                <a:off x="505213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412"/>
              <p:cNvSpPr>
                <a:spLocks noChangeShapeType="1"/>
              </p:cNvSpPr>
              <p:nvPr/>
            </p:nvSpPr>
            <p:spPr bwMode="auto">
              <a:xfrm rot="18147403" flipV="1">
                <a:off x="505221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413"/>
              <p:cNvSpPr>
                <a:spLocks noChangeShapeType="1"/>
              </p:cNvSpPr>
              <p:nvPr/>
            </p:nvSpPr>
            <p:spPr bwMode="auto">
              <a:xfrm rot="18147403" flipV="1">
                <a:off x="505229" y="371804"/>
                <a:ext cx="12" cy="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Oval 385"/>
              <p:cNvSpPr>
                <a:spLocks noChangeArrowheads="1"/>
              </p:cNvSpPr>
              <p:nvPr/>
            </p:nvSpPr>
            <p:spPr bwMode="auto">
              <a:xfrm>
                <a:off x="504968" y="371647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" name="Rectangle 417"/>
            <p:cNvSpPr>
              <a:spLocks noChangeArrowheads="1"/>
            </p:cNvSpPr>
            <p:nvPr/>
          </p:nvSpPr>
          <p:spPr bwMode="auto">
            <a:xfrm>
              <a:off x="3112335" y="3352800"/>
              <a:ext cx="840541" cy="285750"/>
            </a:xfrm>
            <a:prstGeom prst="rect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ja-JP" altLang="en-US" sz="5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こども支援</a:t>
              </a:r>
              <a:endParaRPr lang="en-US" altLang="ja-JP" sz="500" b="0" i="0" u="none" strike="noStrike" baseline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 rtl="0">
                <a:defRPr sz="1000"/>
              </a:pPr>
              <a:r>
                <a:rPr lang="ja-JP" altLang="en-US" sz="5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ｾﾝﾀｰ</a:t>
              </a:r>
              <a:r>
                <a:rPr lang="ja-JP" altLang="en-US" sz="500" b="0" i="0" u="none" strike="noStrike" baseline="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げんき</a:t>
              </a:r>
            </a:p>
          </p:txBody>
        </p:sp>
      </p:grpSp>
      <p:cxnSp>
        <p:nvCxnSpPr>
          <p:cNvPr id="23" name="直線コネクタ 22"/>
          <p:cNvCxnSpPr>
            <a:stCxn id="117" idx="0"/>
            <a:endCxn id="118" idx="0"/>
          </p:cNvCxnSpPr>
          <p:nvPr/>
        </p:nvCxnSpPr>
        <p:spPr bwMode="auto">
          <a:xfrm flipH="1">
            <a:off x="945189" y="6751664"/>
            <a:ext cx="333642" cy="20382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Box 371"/>
          <p:cNvSpPr txBox="1">
            <a:spLocks noChangeArrowheads="1"/>
          </p:cNvSpPr>
          <p:nvPr/>
        </p:nvSpPr>
        <p:spPr bwMode="auto">
          <a:xfrm>
            <a:off x="1415814" y="6476269"/>
            <a:ext cx="358941" cy="25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40" tIns="9720" rIns="30240" bIns="1332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5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スーパー</a:t>
            </a:r>
            <a:endParaRPr lang="ja-JP" altLang="en-US" sz="5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7" name="Text Box 373"/>
          <p:cNvSpPr txBox="1">
            <a:spLocks noChangeArrowheads="1"/>
          </p:cNvSpPr>
          <p:nvPr/>
        </p:nvSpPr>
        <p:spPr bwMode="auto">
          <a:xfrm>
            <a:off x="1093638" y="6536142"/>
            <a:ext cx="303709" cy="55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40" tIns="10800" rIns="8640" bIns="108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600" b="0" i="0" u="none" strike="noStrike" baseline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</a:t>
            </a:r>
            <a:endParaRPr lang="ja-JP" altLang="en-US" sz="6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l" rtl="0">
              <a:defRPr sz="1000"/>
            </a:pPr>
            <a:r>
              <a:rPr lang="ja-JP" altLang="en-US" sz="600" b="0" i="0" u="none" strike="noStrike" baseline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新</a:t>
            </a:r>
            <a:endParaRPr lang="ja-JP" altLang="en-US" sz="6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l" rtl="0">
              <a:defRPr sz="1000"/>
            </a:pPr>
            <a:r>
              <a:rPr lang="ja-JP" altLang="en-US" sz="600" b="0" i="0" u="none" strike="noStrike" baseline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井</a:t>
            </a:r>
            <a:endParaRPr lang="ja-JP" altLang="en-US" sz="6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l" rtl="0">
              <a:defRPr sz="1000"/>
            </a:pPr>
            <a:r>
              <a:rPr lang="ja-JP" altLang="en-US" sz="600" b="0" i="0" u="none" strike="noStrike" baseline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駅</a:t>
            </a:r>
            <a:endParaRPr lang="ja-JP" altLang="en-US" sz="6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l" rtl="0">
              <a:defRPr sz="1000"/>
            </a:pPr>
            <a:endParaRPr lang="ja-JP" altLang="en-US" sz="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F80A875-74EE-4CED-AE6D-7CC436108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82" y="4453218"/>
            <a:ext cx="463778" cy="46377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5BBDD8-73CF-4419-841F-8FE4106829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4"/>
          <a:stretch/>
        </p:blipFill>
        <p:spPr>
          <a:xfrm>
            <a:off x="5103861" y="467285"/>
            <a:ext cx="1327213" cy="8190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3DC1BAC-F39E-4E37-9D86-EB85725F0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51" y="3356785"/>
            <a:ext cx="132904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1002</Words>
  <Application>Microsoft Office PowerPoint</Application>
  <PresentationFormat>A4 210 x 297 mm</PresentationFormat>
  <Paragraphs>160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HGSｺﾞｼｯｸE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　～「えんじょ・い」の由来～  他者からの援助を受けながらも、人生を自分なりに エンジョイしてほしいという願いをこめて名づけられました。</vt:lpstr>
      <vt:lpstr>PowerPoint プレゼンテーション</vt:lpstr>
      <vt:lpstr>PowerPoint プレゼンテーション</vt:lpstr>
      <vt:lpstr>PowerPoint プレゼンテーション</vt:lpstr>
    </vt:vector>
  </TitlesOfParts>
  <Company>足立区役所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Administrator</cp:lastModifiedBy>
  <cp:revision>138</cp:revision>
  <cp:lastPrinted>2025-04-01T08:52:36Z</cp:lastPrinted>
  <dcterms:created xsi:type="dcterms:W3CDTF">2016-03-01T07:16:20Z</dcterms:created>
  <dcterms:modified xsi:type="dcterms:W3CDTF">2025-04-18T05:37:26Z</dcterms:modified>
</cp:coreProperties>
</file>